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8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46E8E-F22E-427A-8BEB-AF1D4F43CA1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4E20EF-B108-4C73-93B1-6D58B020BA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EFD8D5B-8CDE-465E-9005-3A0E60AB2A50}"/>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5" name="Footer Placeholder 4">
            <a:extLst>
              <a:ext uri="{FF2B5EF4-FFF2-40B4-BE49-F238E27FC236}">
                <a16:creationId xmlns:a16="http://schemas.microsoft.com/office/drawing/2014/main" id="{69D345D2-199D-42D7-8221-59E12507E6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F5C126-E8FE-4F3E-AD3F-EA9D7D06B124}"/>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1702472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57BB4-83DD-4EEA-87FD-D2968D7EE6C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5DEA2F4-E1A2-4994-B884-804A3D928D2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72474B-11AB-47C5-B2CB-EB3F24CD017E}"/>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5" name="Footer Placeholder 4">
            <a:extLst>
              <a:ext uri="{FF2B5EF4-FFF2-40B4-BE49-F238E27FC236}">
                <a16:creationId xmlns:a16="http://schemas.microsoft.com/office/drawing/2014/main" id="{C78013EB-87E6-465C-A3C7-1FC266A623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4A67A9-CE5E-4E1F-A853-C583C0537D2A}"/>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4027510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D5945C-28B4-4DBE-962A-23C2CE3488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BD8AC3-0B40-448D-B37C-AEFF7939B29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B8E4B0-0CF2-46AB-9F8B-459658540A28}"/>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5" name="Footer Placeholder 4">
            <a:extLst>
              <a:ext uri="{FF2B5EF4-FFF2-40B4-BE49-F238E27FC236}">
                <a16:creationId xmlns:a16="http://schemas.microsoft.com/office/drawing/2014/main" id="{E40D104F-04E3-4F7A-98BF-BADA893A53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BD8260-D8B8-4553-9278-A7B7FF84FF7B}"/>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3006988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AD272-0861-421D-9844-DEBD37B088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CAE1E6-E22C-43A8-AB3E-FF4BEAD057A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466721-B835-40C2-A506-852415FB8F9F}"/>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5" name="Footer Placeholder 4">
            <a:extLst>
              <a:ext uri="{FF2B5EF4-FFF2-40B4-BE49-F238E27FC236}">
                <a16:creationId xmlns:a16="http://schemas.microsoft.com/office/drawing/2014/main" id="{BC77A5AA-2A6C-4242-80E1-FB182CCA4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A1E6E7-09E7-46EB-8C56-C538AFC41673}"/>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1692082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4B9F5-21BF-4A19-A2DF-0CA0DBFF8C4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7615628-BA53-4D39-8DB0-65C477D5B5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F7BDEF-E2C3-40F6-A0E3-A92D788A5A86}"/>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5" name="Footer Placeholder 4">
            <a:extLst>
              <a:ext uri="{FF2B5EF4-FFF2-40B4-BE49-F238E27FC236}">
                <a16:creationId xmlns:a16="http://schemas.microsoft.com/office/drawing/2014/main" id="{01AC2592-8E07-480C-8FEC-21B968502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2C1ED7-5B08-49F6-964A-52753D3AFDB0}"/>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1407646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E174B-E3C1-4175-B62E-9AF82A5CDA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9DCDEB-F25A-4A6F-9623-2BD699FD168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AE5175-AA5C-4CFE-B8B0-3ED468FC000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425B95-C476-4F15-B41B-7CBB4788361E}"/>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6" name="Footer Placeholder 5">
            <a:extLst>
              <a:ext uri="{FF2B5EF4-FFF2-40B4-BE49-F238E27FC236}">
                <a16:creationId xmlns:a16="http://schemas.microsoft.com/office/drawing/2014/main" id="{41B856BB-5D1E-4DD7-8D32-36BEDE5F02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9ED2AB-6776-40C6-9AAF-F8ACC0E3EA0A}"/>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596917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399C6-11CC-49FF-8507-ED8C5F09B55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A22CB0D-F3C8-4E7D-A395-6F32649DD3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5498A37-2D9C-4BFE-8D7C-14F09EBFA11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6E61412-B4B6-4207-BD34-F9BDE3E21B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2C65951-ECD7-42B2-97A6-095CEFF94BA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BCD407-FA76-4984-ADFA-4F2225D6AB21}"/>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8" name="Footer Placeholder 7">
            <a:extLst>
              <a:ext uri="{FF2B5EF4-FFF2-40B4-BE49-F238E27FC236}">
                <a16:creationId xmlns:a16="http://schemas.microsoft.com/office/drawing/2014/main" id="{38923AD8-F944-447A-A9FE-7BE44E457E5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F8798E-DA2B-4B22-B96A-AD28940AC100}"/>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2101524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D1A29-92C9-4531-A7C1-7184A7F119C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455962E-0585-4425-A1D4-7885D4B8F3D7}"/>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4" name="Footer Placeholder 3">
            <a:extLst>
              <a:ext uri="{FF2B5EF4-FFF2-40B4-BE49-F238E27FC236}">
                <a16:creationId xmlns:a16="http://schemas.microsoft.com/office/drawing/2014/main" id="{A4C4B9B4-07B2-42D4-8B7B-8B017BC4B4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96DA400-CE70-447B-82E6-30FFDD84A763}"/>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1436985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7FD320-064D-4B27-9188-A100110F341F}"/>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3" name="Footer Placeholder 2">
            <a:extLst>
              <a:ext uri="{FF2B5EF4-FFF2-40B4-BE49-F238E27FC236}">
                <a16:creationId xmlns:a16="http://schemas.microsoft.com/office/drawing/2014/main" id="{9CC769B8-64D4-4C0A-AF13-4C87B9C332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2765684-4D52-4D8E-89F5-E80FC5FC78E6}"/>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2926888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C66C1-5999-4F40-8B8F-6A3B30D7E3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0FB251-59EE-4D30-A157-29EC4B4843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CA7B9DA-803C-48EE-BD1A-D272C13AA5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E64B0DA-17B9-4562-BE89-FDE01125F8CE}"/>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6" name="Footer Placeholder 5">
            <a:extLst>
              <a:ext uri="{FF2B5EF4-FFF2-40B4-BE49-F238E27FC236}">
                <a16:creationId xmlns:a16="http://schemas.microsoft.com/office/drawing/2014/main" id="{8739039C-3764-48A1-A21F-E0FA647849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1513E6-A5BA-43A0-B0B5-C7C0AFD22BEA}"/>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1801705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CB26F-CAD6-4106-A73F-6F14E8E413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07A5AB-53E8-4970-9101-9160979AB4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79E67C-6927-47D9-B82E-5EF92193CA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4FBD219-DAB7-4636-A777-3ECBB74A2ACC}"/>
              </a:ext>
            </a:extLst>
          </p:cNvPr>
          <p:cNvSpPr>
            <a:spLocks noGrp="1"/>
          </p:cNvSpPr>
          <p:nvPr>
            <p:ph type="dt" sz="half" idx="10"/>
          </p:nvPr>
        </p:nvSpPr>
        <p:spPr/>
        <p:txBody>
          <a:bodyPr/>
          <a:lstStyle/>
          <a:p>
            <a:fld id="{2AE6AC89-3362-4741-82DE-61A6C9B25A7A}" type="datetimeFigureOut">
              <a:rPr lang="en-US" smtClean="0"/>
              <a:t>4/17/2020</a:t>
            </a:fld>
            <a:endParaRPr lang="en-US"/>
          </a:p>
        </p:txBody>
      </p:sp>
      <p:sp>
        <p:nvSpPr>
          <p:cNvPr id="6" name="Footer Placeholder 5">
            <a:extLst>
              <a:ext uri="{FF2B5EF4-FFF2-40B4-BE49-F238E27FC236}">
                <a16:creationId xmlns:a16="http://schemas.microsoft.com/office/drawing/2014/main" id="{1D9CF879-DBA5-4E5B-AD46-4D042D4756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E053B0-8019-4367-B6CF-983032A63D3A}"/>
              </a:ext>
            </a:extLst>
          </p:cNvPr>
          <p:cNvSpPr>
            <a:spLocks noGrp="1"/>
          </p:cNvSpPr>
          <p:nvPr>
            <p:ph type="sldNum" sz="quarter" idx="12"/>
          </p:nvPr>
        </p:nvSpPr>
        <p:spPr/>
        <p:txBody>
          <a:bodyPr/>
          <a:lstStyle/>
          <a:p>
            <a:fld id="{C11266C8-8E17-4922-BF76-EFE558BD6B76}" type="slidenum">
              <a:rPr lang="en-US" smtClean="0"/>
              <a:t>‹#›</a:t>
            </a:fld>
            <a:endParaRPr lang="en-US"/>
          </a:p>
        </p:txBody>
      </p:sp>
    </p:spTree>
    <p:extLst>
      <p:ext uri="{BB962C8B-B14F-4D97-AF65-F5344CB8AC3E}">
        <p14:creationId xmlns:p14="http://schemas.microsoft.com/office/powerpoint/2010/main" val="2681872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92EFBE-8EDC-4522-AAD2-177BFDE20A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9A3A8DF-3AF6-4BE0-93A5-48D2051F84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5D9EAE-2916-4246-8B5E-98C22B7CCE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E6AC89-3362-4741-82DE-61A6C9B25A7A}" type="datetimeFigureOut">
              <a:rPr lang="en-US" smtClean="0"/>
              <a:t>4/17/2020</a:t>
            </a:fld>
            <a:endParaRPr lang="en-US"/>
          </a:p>
        </p:txBody>
      </p:sp>
      <p:sp>
        <p:nvSpPr>
          <p:cNvPr id="5" name="Footer Placeholder 4">
            <a:extLst>
              <a:ext uri="{FF2B5EF4-FFF2-40B4-BE49-F238E27FC236}">
                <a16:creationId xmlns:a16="http://schemas.microsoft.com/office/drawing/2014/main" id="{E295A7E0-E969-4A48-A9D3-45E56EFE66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9D9B40-5ABA-46CC-8D71-C68F3F9060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1266C8-8E17-4922-BF76-EFE558BD6B76}" type="slidenum">
              <a:rPr lang="en-US" smtClean="0"/>
              <a:t>‹#›</a:t>
            </a:fld>
            <a:endParaRPr lang="en-US"/>
          </a:p>
        </p:txBody>
      </p:sp>
    </p:spTree>
    <p:extLst>
      <p:ext uri="{BB962C8B-B14F-4D97-AF65-F5344CB8AC3E}">
        <p14:creationId xmlns:p14="http://schemas.microsoft.com/office/powerpoint/2010/main" val="37706343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684A3-AF0A-4BAA-B40C-8516C5708C88}"/>
              </a:ext>
            </a:extLst>
          </p:cNvPr>
          <p:cNvSpPr>
            <a:spLocks noGrp="1"/>
          </p:cNvSpPr>
          <p:nvPr>
            <p:ph type="ctrTitle"/>
          </p:nvPr>
        </p:nvSpPr>
        <p:spPr>
          <a:xfrm>
            <a:off x="1524000" y="1122363"/>
            <a:ext cx="9144000" cy="3396628"/>
          </a:xfrm>
        </p:spPr>
        <p:txBody>
          <a:bodyPr>
            <a:normAutofit fontScale="90000"/>
          </a:bodyPr>
          <a:lstStyle/>
          <a:p>
            <a:r>
              <a:rPr lang="en-US" dirty="0"/>
              <a:t>Capstone Project – The Battle of Neighborhoods | Finding a Better Place in Scarborough, Toronto</a:t>
            </a:r>
            <a:br>
              <a:rPr lang="en-US" dirty="0"/>
            </a:br>
            <a:endParaRPr lang="en-US" dirty="0"/>
          </a:p>
        </p:txBody>
      </p:sp>
    </p:spTree>
    <p:extLst>
      <p:ext uri="{BB962C8B-B14F-4D97-AF65-F5344CB8AC3E}">
        <p14:creationId xmlns:p14="http://schemas.microsoft.com/office/powerpoint/2010/main" val="1257375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C7412-5054-4BCB-AC88-1C5DBE2100EB}"/>
              </a:ext>
            </a:extLst>
          </p:cNvPr>
          <p:cNvSpPr>
            <a:spLocks noGrp="1"/>
          </p:cNvSpPr>
          <p:nvPr>
            <p:ph type="ctrTitle"/>
          </p:nvPr>
        </p:nvSpPr>
        <p:spPr>
          <a:xfrm>
            <a:off x="1524000" y="1122362"/>
            <a:ext cx="9144000" cy="4613419"/>
          </a:xfrm>
        </p:spPr>
        <p:txBody>
          <a:bodyPr>
            <a:normAutofit/>
          </a:bodyPr>
          <a:lstStyle/>
          <a:p>
            <a:r>
              <a:rPr lang="en-US" sz="2200" dirty="0"/>
              <a:t>The Location:</a:t>
            </a:r>
            <a:br>
              <a:rPr lang="en-US" sz="2200" dirty="0"/>
            </a:br>
            <a:r>
              <a:rPr lang="en-US" sz="2200" dirty="0"/>
              <a:t>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a:t>
            </a:r>
            <a:br>
              <a:rPr lang="en-US" sz="2200" dirty="0"/>
            </a:br>
            <a:r>
              <a:rPr lang="en-US" sz="2200" dirty="0"/>
              <a:t>Foursquare API:</a:t>
            </a:r>
            <a:br>
              <a:rPr lang="en-US" sz="2200" dirty="0"/>
            </a:br>
            <a:r>
              <a:rPr lang="en-US" sz="2200" dirty="0"/>
              <a:t>This Capstone project have used Four-square API as its prime data gathering source as it has a database of millions of places, especially their places API which provides the ability to perform location search, location sharing and details about a business.</a:t>
            </a:r>
            <a:br>
              <a:rPr lang="en-US" dirty="0"/>
            </a:br>
            <a:endParaRPr lang="en-US" dirty="0"/>
          </a:p>
        </p:txBody>
      </p:sp>
    </p:spTree>
    <p:extLst>
      <p:ext uri="{BB962C8B-B14F-4D97-AF65-F5344CB8AC3E}">
        <p14:creationId xmlns:p14="http://schemas.microsoft.com/office/powerpoint/2010/main" val="3884414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FBDD7-E0DA-48D3-A4CF-81D70BC5D41D}"/>
              </a:ext>
            </a:extLst>
          </p:cNvPr>
          <p:cNvSpPr>
            <a:spLocks noGrp="1"/>
          </p:cNvSpPr>
          <p:nvPr>
            <p:ph type="ctrTitle"/>
          </p:nvPr>
        </p:nvSpPr>
        <p:spPr>
          <a:xfrm>
            <a:off x="1524000" y="1122362"/>
            <a:ext cx="9144000" cy="5181455"/>
          </a:xfrm>
        </p:spPr>
        <p:txBody>
          <a:bodyPr>
            <a:normAutofit fontScale="90000"/>
          </a:bodyPr>
          <a:lstStyle/>
          <a:p>
            <a:r>
              <a:rPr lang="en-US" sz="3100" dirty="0"/>
              <a:t>5. Discussion Section</a:t>
            </a:r>
            <a:br>
              <a:rPr lang="en-US" sz="3100" dirty="0"/>
            </a:br>
            <a:r>
              <a:rPr lang="en-US" sz="3100" dirty="0"/>
              <a:t>Problem Which Tried to Solve:</a:t>
            </a:r>
            <a:br>
              <a:rPr lang="en-US" sz="3100" dirty="0"/>
            </a:br>
            <a:r>
              <a:rPr lang="en-US" sz="3100" dirty="0"/>
              <a:t>The major purpose of this project, is to suggest a better neighborhood in a new city for the person who are shifting there. Social presence in society in terms of like minded people. Connectivity to the airport, bus stand, city center, markets and other daily needs things nearby.</a:t>
            </a:r>
            <a:br>
              <a:rPr lang="en-US" sz="3100" dirty="0"/>
            </a:br>
            <a:r>
              <a:rPr lang="en-US" sz="3100" dirty="0"/>
              <a:t>Sorted list of house in terms of housing prices in a ascending or descending order</a:t>
            </a:r>
            <a:br>
              <a:rPr lang="en-US" sz="3100" dirty="0"/>
            </a:br>
            <a:r>
              <a:rPr lang="en-US" sz="3100" dirty="0"/>
              <a:t>Sorted list of schools in terms of location, fees, rating and reviews</a:t>
            </a:r>
            <a:br>
              <a:rPr lang="en-US" dirty="0"/>
            </a:br>
            <a:endParaRPr lang="en-US" dirty="0"/>
          </a:p>
        </p:txBody>
      </p:sp>
    </p:spTree>
    <p:extLst>
      <p:ext uri="{BB962C8B-B14F-4D97-AF65-F5344CB8AC3E}">
        <p14:creationId xmlns:p14="http://schemas.microsoft.com/office/powerpoint/2010/main" val="2712410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F5E0B-D932-4EA9-BA45-63CE2EF1836E}"/>
              </a:ext>
            </a:extLst>
          </p:cNvPr>
          <p:cNvSpPr>
            <a:spLocks noGrp="1"/>
          </p:cNvSpPr>
          <p:nvPr>
            <p:ph type="ctrTitle"/>
          </p:nvPr>
        </p:nvSpPr>
        <p:spPr>
          <a:xfrm>
            <a:off x="304800" y="678872"/>
            <a:ext cx="11333018" cy="6691745"/>
          </a:xfrm>
        </p:spPr>
        <p:txBody>
          <a:bodyPr>
            <a:normAutofit fontScale="90000"/>
          </a:bodyPr>
          <a:lstStyle/>
          <a:p>
            <a:br>
              <a:rPr lang="en-US" sz="3100" dirty="0"/>
            </a:br>
            <a:br>
              <a:rPr lang="en-US" sz="3100" dirty="0"/>
            </a:br>
            <a:br>
              <a:rPr lang="en-US" sz="3100" dirty="0"/>
            </a:br>
            <a:br>
              <a:rPr lang="en-US" sz="3100" dirty="0"/>
            </a:br>
            <a:br>
              <a:rPr lang="en-US" sz="3100" dirty="0"/>
            </a:br>
            <a:br>
              <a:rPr lang="en-US" sz="3100" dirty="0"/>
            </a:br>
            <a:br>
              <a:rPr lang="en-US" sz="3100" dirty="0"/>
            </a:br>
            <a:br>
              <a:rPr lang="en-US" sz="3100" dirty="0"/>
            </a:br>
            <a:r>
              <a:rPr lang="en-US" sz="3100" dirty="0"/>
              <a:t>6. Conclusion Section</a:t>
            </a:r>
            <a:br>
              <a:rPr lang="en-US" sz="3100" dirty="0"/>
            </a:br>
            <a:r>
              <a:rPr lang="en-US" sz="3100" dirty="0"/>
              <a:t>In this Capstone project, using k-means cluster algorithm I separated the neighborhood into 10(Ten) different clusters and for 103 different latitude and longitude from dataset, which have very-similar neighborhoods around them. Using the charts above results presented to a particular neighborhood based on average house prices and school rating have been made.</a:t>
            </a:r>
            <a:br>
              <a:rPr lang="en-US" sz="3100" dirty="0"/>
            </a:br>
            <a:r>
              <a:rPr lang="en-US" sz="3100" dirty="0"/>
              <a:t>I feel rewarded with the efforts and believe this course with all the topics covered is well worthy of appreciation.</a:t>
            </a:r>
            <a:br>
              <a:rPr lang="en-US" sz="3100" dirty="0"/>
            </a:br>
            <a:r>
              <a:rPr lang="en-US" sz="3100" dirty="0"/>
              <a:t>This project has shown me a practical application to resolve a real situation that has impacting personal and financial impact using Data Science tools.</a:t>
            </a:r>
            <a:br>
              <a:rPr lang="en-US" sz="3100" dirty="0"/>
            </a:br>
            <a:r>
              <a:rPr lang="en-US" sz="3100" dirty="0"/>
              <a:t>The mapping with Folium is a very powerful technique to consolidate information and make the analysis and decision better with confidence.</a:t>
            </a:r>
            <a:br>
              <a:rPr lang="en-US" sz="3100" dirty="0"/>
            </a:br>
            <a:r>
              <a:rPr lang="en-US" sz="3100" dirty="0"/>
              <a:t>Future Works:</a:t>
            </a:r>
            <a:br>
              <a:rPr lang="en-US" sz="3100" dirty="0"/>
            </a:br>
            <a:r>
              <a:rPr lang="en-US" sz="3100" dirty="0"/>
              <a:t>This Capstone project can be continued for making it more precise in terms to find best house in Scarborough. Best means on the basis of all required things(daily needs or things we need to live a better life) around and also in terms of cost effective.</a:t>
            </a:r>
            <a:br>
              <a:rPr lang="en-US" dirty="0"/>
            </a:br>
            <a:endParaRPr lang="en-US" dirty="0"/>
          </a:p>
        </p:txBody>
      </p:sp>
    </p:spTree>
    <p:extLst>
      <p:ext uri="{BB962C8B-B14F-4D97-AF65-F5344CB8AC3E}">
        <p14:creationId xmlns:p14="http://schemas.microsoft.com/office/powerpoint/2010/main" val="1149538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73A76-2826-4FA0-A8BF-CC1A209F65B2}"/>
              </a:ext>
            </a:extLst>
          </p:cNvPr>
          <p:cNvSpPr>
            <a:spLocks noGrp="1"/>
          </p:cNvSpPr>
          <p:nvPr>
            <p:ph type="title"/>
          </p:nvPr>
        </p:nvSpPr>
        <p:spPr>
          <a:xfrm>
            <a:off x="838200" y="365125"/>
            <a:ext cx="10515600" cy="5770632"/>
          </a:xfrm>
        </p:spPr>
        <p:txBody>
          <a:bodyPr>
            <a:noAutofit/>
          </a:bodyPr>
          <a:lstStyle/>
          <a:p>
            <a:r>
              <a:rPr lang="en-US" sz="2400" dirty="0"/>
              <a:t>1. Introduction:</a:t>
            </a:r>
            <a:br>
              <a:rPr lang="en-US" sz="2400" dirty="0"/>
            </a:br>
            <a:r>
              <a:rPr lang="en-US" sz="2400" dirty="0"/>
              <a:t>The purpose of this Capstone Project is to help people in exploring better facilities around their neighborhood. It will help people making smart and efficient decision on selecting great neighborhood out of numbers of other neighborhoods in Scarborough, Toronto.</a:t>
            </a:r>
            <a:br>
              <a:rPr lang="en-US" sz="2400" dirty="0"/>
            </a:br>
            <a:r>
              <a:rPr lang="en-US" sz="2400" dirty="0"/>
              <a:t>Lots of people are migrating to various states of Canada and needed lots of research for good housing prices and reupdated schools for their children. This project is for those people who are looking for better neighborhoods. For ease of accessing to Cafe, School, Super market, medical shops, grocery shops, mall, theatre, hospital, like minded people, etc.</a:t>
            </a:r>
            <a:br>
              <a:rPr lang="en-US" sz="2400" dirty="0"/>
            </a:br>
            <a:r>
              <a:rPr lang="en-US" sz="2400" dirty="0"/>
              <a:t>This Capstone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a:t>
            </a:r>
            <a:r>
              <a:rPr lang="en-US" sz="2400" dirty="0" err="1"/>
              <a:t>freash</a:t>
            </a:r>
            <a:r>
              <a:rPr lang="en-US" sz="2400" dirty="0"/>
              <a:t> and waste water and excrement conveyed in sewers and recreational facilities.</a:t>
            </a:r>
            <a:br>
              <a:rPr lang="en-US" sz="2400" dirty="0"/>
            </a:br>
            <a:r>
              <a:rPr lang="en-US" sz="2400" dirty="0"/>
              <a:t>It will help people to get awareness of the area and neighborhood before moving to a new city, state, country or place for their work or to start a new fresh life.</a:t>
            </a:r>
            <a:br>
              <a:rPr lang="en-US" sz="2400" dirty="0"/>
            </a:br>
            <a:endParaRPr lang="en-US" sz="2400" dirty="0"/>
          </a:p>
        </p:txBody>
      </p:sp>
    </p:spTree>
    <p:extLst>
      <p:ext uri="{BB962C8B-B14F-4D97-AF65-F5344CB8AC3E}">
        <p14:creationId xmlns:p14="http://schemas.microsoft.com/office/powerpoint/2010/main" val="256945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80B09-5EB1-4A1E-9077-BD3D16BC7C27}"/>
              </a:ext>
            </a:extLst>
          </p:cNvPr>
          <p:cNvSpPr>
            <a:spLocks noGrp="1"/>
          </p:cNvSpPr>
          <p:nvPr>
            <p:ph type="title"/>
          </p:nvPr>
        </p:nvSpPr>
        <p:spPr>
          <a:xfrm>
            <a:off x="838200" y="365125"/>
            <a:ext cx="10515600" cy="5717020"/>
          </a:xfrm>
        </p:spPr>
        <p:txBody>
          <a:bodyPr>
            <a:normAutofit fontScale="90000"/>
          </a:bodyPr>
          <a:lstStyle/>
          <a:p>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r>
              <a:rPr lang="en-US" altLang="en-US" sz="2000" dirty="0">
                <a:solidFill>
                  <a:srgbClr val="333333"/>
                </a:solidFill>
                <a:latin typeface="Lincoln-ProximaNova-Reg"/>
              </a:rPr>
              <a:t>2. Data Section</a:t>
            </a:r>
            <a:br>
              <a:rPr lang="en-US" altLang="en-US" sz="2000" dirty="0">
                <a:solidFill>
                  <a:srgbClr val="333333"/>
                </a:solidFill>
                <a:latin typeface="Lincoln-ProximaNova-Reg"/>
              </a:rPr>
            </a:br>
            <a:r>
              <a:rPr lang="en-US" sz="2000" dirty="0"/>
              <a:t>Data Link: https://en.wikipedia.org/wiki/List_of_postal_codes_of_Canada:_M</a:t>
            </a:r>
            <a:br>
              <a:rPr lang="en-US" altLang="en-US" sz="2000" dirty="0">
                <a:solidFill>
                  <a:srgbClr val="333333"/>
                </a:solidFill>
                <a:latin typeface="Lincoln-ProximaNova-Reg"/>
              </a:rPr>
            </a:br>
            <a:r>
              <a:rPr lang="en-US" sz="2200" dirty="0"/>
              <a:t>Will use Scarborough dataset which we scrapped from Wikipedia on Week 3. Dataset consisting of latitude and longitude, zip codes.</a:t>
            </a:r>
            <a:br>
              <a:rPr lang="en-US" sz="2200" dirty="0"/>
            </a:br>
            <a:r>
              <a:rPr lang="en-US" sz="2200" dirty="0"/>
              <a:t>Foursquare API Data:</a:t>
            </a:r>
            <a:br>
              <a:rPr lang="en-US" sz="2200" dirty="0"/>
            </a:br>
            <a:r>
              <a:rPr lang="en-US" sz="2200" dirty="0"/>
              <a:t>We will need data about different venues in different neighborhoods of that specific borough.</a:t>
            </a:r>
            <a:br>
              <a:rPr lang="en-US" sz="2200" dirty="0"/>
            </a:br>
            <a:r>
              <a:rPr lang="en-US" sz="2200" dirty="0"/>
              <a:t>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br>
              <a:rPr lang="en-US" sz="2200" dirty="0"/>
            </a:br>
            <a:r>
              <a:rPr lang="en-US" sz="2200" dirty="0"/>
              <a:t>After finding the list of neighborhoods, we then connect to the Foursquare API to gather information about venues inside each and every neighborhood. For each neighborhood, we have chosen the radius to be 100 meter.</a:t>
            </a:r>
            <a:br>
              <a:rPr lang="en-US" sz="2200" dirty="0"/>
            </a:br>
            <a:r>
              <a:rPr lang="en-US" sz="2200" dirty="0"/>
              <a:t>The data retrieved from Foursquare contained information of venues within a specified distance of the longitude and latitude of the postcodes. The information obtained per venue as follows:</a:t>
            </a:r>
            <a:br>
              <a:rPr lang="en-US" sz="2200" dirty="0"/>
            </a:br>
            <a:r>
              <a:rPr lang="en-US" sz="1800" dirty="0"/>
              <a:t>1.NEIGHBORHOOD</a:t>
            </a:r>
            <a:br>
              <a:rPr lang="en-US" sz="1800" dirty="0"/>
            </a:br>
            <a:r>
              <a:rPr lang="en-US" sz="1800" dirty="0"/>
              <a:t>2.NEIGHBORHOOD LATITUDE</a:t>
            </a:r>
            <a:br>
              <a:rPr lang="en-US" sz="1800" dirty="0"/>
            </a:br>
            <a:r>
              <a:rPr lang="en-US" sz="1800" dirty="0"/>
              <a:t>3.NEIGHBORHOOD LONGITUDE</a:t>
            </a:r>
            <a:br>
              <a:rPr lang="en-US" sz="1800" dirty="0"/>
            </a:br>
            <a:r>
              <a:rPr lang="en-US" sz="1800" dirty="0"/>
              <a:t>4.VENUE</a:t>
            </a:r>
            <a:br>
              <a:rPr lang="en-US" sz="1800" dirty="0"/>
            </a:br>
            <a:r>
              <a:rPr lang="en-US" sz="1800" dirty="0"/>
              <a:t>5.NAME OF THE VENUE</a:t>
            </a:r>
            <a:br>
              <a:rPr lang="en-US" sz="1800" dirty="0"/>
            </a:br>
            <a:r>
              <a:rPr lang="en-US" sz="1800" dirty="0"/>
              <a:t>6.VENUE LATITUDE</a:t>
            </a:r>
            <a:br>
              <a:rPr lang="en-US" sz="1800" dirty="0"/>
            </a:br>
            <a:r>
              <a:rPr lang="en-US" sz="1800" dirty="0"/>
              <a:t>7.VENUE LONGITUDE</a:t>
            </a:r>
            <a:br>
              <a:rPr lang="en-US" sz="1800" dirty="0"/>
            </a:br>
            <a:r>
              <a:rPr lang="en-US" sz="1800" dirty="0"/>
              <a:t>8.VENUE CATEGORY</a:t>
            </a:r>
            <a:br>
              <a:rPr lang="en-US" sz="1800" dirty="0"/>
            </a:br>
            <a:br>
              <a:rPr lang="en-US" altLang="en-US" sz="22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br>
              <a:rPr lang="en-US" altLang="en-US" sz="2000" dirty="0">
                <a:solidFill>
                  <a:srgbClr val="333333"/>
                </a:solidFill>
                <a:latin typeface="Lincoln-ProximaNova-Reg"/>
              </a:rPr>
            </a:br>
            <a:endParaRPr lang="en-US" sz="2000" dirty="0"/>
          </a:p>
        </p:txBody>
      </p:sp>
    </p:spTree>
    <p:extLst>
      <p:ext uri="{BB962C8B-B14F-4D97-AF65-F5344CB8AC3E}">
        <p14:creationId xmlns:p14="http://schemas.microsoft.com/office/powerpoint/2010/main" val="2690752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52908-87D0-433A-99AC-6860E475C006}"/>
              </a:ext>
            </a:extLst>
          </p:cNvPr>
          <p:cNvSpPr>
            <a:spLocks noGrp="1"/>
          </p:cNvSpPr>
          <p:nvPr>
            <p:ph type="title"/>
          </p:nvPr>
        </p:nvSpPr>
        <p:spPr/>
        <p:txBody>
          <a:bodyPr/>
          <a:lstStyle/>
          <a:p>
            <a:r>
              <a:rPr lang="en-US" dirty="0"/>
              <a:t>MAP OF SCARBOROUGH</a:t>
            </a:r>
          </a:p>
        </p:txBody>
      </p:sp>
      <p:pic>
        <p:nvPicPr>
          <p:cNvPr id="5" name="Content Placeholder 4">
            <a:extLst>
              <a:ext uri="{FF2B5EF4-FFF2-40B4-BE49-F238E27FC236}">
                <a16:creationId xmlns:a16="http://schemas.microsoft.com/office/drawing/2014/main" id="{F797C0C6-0290-4194-9EEA-B99A98525E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6576" y="1825625"/>
            <a:ext cx="7738848" cy="4351338"/>
          </a:xfrm>
        </p:spPr>
      </p:pic>
    </p:spTree>
    <p:extLst>
      <p:ext uri="{BB962C8B-B14F-4D97-AF65-F5344CB8AC3E}">
        <p14:creationId xmlns:p14="http://schemas.microsoft.com/office/powerpoint/2010/main" val="261774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D6306-FA2C-4998-9888-A2A0341223D4}"/>
              </a:ext>
            </a:extLst>
          </p:cNvPr>
          <p:cNvSpPr>
            <a:spLocks noGrp="1"/>
          </p:cNvSpPr>
          <p:nvPr>
            <p:ph type="title"/>
          </p:nvPr>
        </p:nvSpPr>
        <p:spPr/>
        <p:txBody>
          <a:bodyPr>
            <a:normAutofit fontScale="90000"/>
          </a:bodyPr>
          <a:lstStyle/>
          <a:p>
            <a:br>
              <a:rPr lang="en-US" sz="2200" dirty="0"/>
            </a:br>
            <a:br>
              <a:rPr lang="en-US" sz="2200" dirty="0"/>
            </a:br>
            <a:br>
              <a:rPr lang="en-US" sz="2200" dirty="0"/>
            </a:br>
            <a:r>
              <a:rPr lang="en-US" sz="2200" dirty="0"/>
              <a:t>3. Methodology Section</a:t>
            </a:r>
            <a:br>
              <a:rPr lang="en-US" sz="2200" dirty="0"/>
            </a:br>
            <a:r>
              <a:rPr lang="en-US" sz="2200" dirty="0"/>
              <a:t>Clustering Approach:</a:t>
            </a:r>
            <a:br>
              <a:rPr lang="en-US" sz="2200" dirty="0"/>
            </a:br>
            <a:r>
              <a:rPr lang="en-US" sz="2200" dirty="0"/>
              <a:t>To compare the similarities of two cities, we decided to explore neighborhoods, segment them, and group them into clusters to find similar neighborhoods in a big city like New York and Toronto. To be able to do that, we need to cluster data which is a form of unsupervised machine learning: k-means clustering algorithm.</a:t>
            </a:r>
            <a:br>
              <a:rPr lang="en-US" dirty="0"/>
            </a:br>
            <a:endParaRPr lang="en-US" dirty="0"/>
          </a:p>
        </p:txBody>
      </p:sp>
      <p:pic>
        <p:nvPicPr>
          <p:cNvPr id="5" name="Content Placeholder 4">
            <a:extLst>
              <a:ext uri="{FF2B5EF4-FFF2-40B4-BE49-F238E27FC236}">
                <a16:creationId xmlns:a16="http://schemas.microsoft.com/office/drawing/2014/main" id="{73434988-C959-40EB-B4D5-9DAED3A697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76539" y="2174875"/>
            <a:ext cx="7038922" cy="4002088"/>
          </a:xfrm>
        </p:spPr>
      </p:pic>
    </p:spTree>
    <p:extLst>
      <p:ext uri="{BB962C8B-B14F-4D97-AF65-F5344CB8AC3E}">
        <p14:creationId xmlns:p14="http://schemas.microsoft.com/office/powerpoint/2010/main" val="2807049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6DFC3-AE19-4ECD-BECE-22DE07EFA0D4}"/>
              </a:ext>
            </a:extLst>
          </p:cNvPr>
          <p:cNvSpPr>
            <a:spLocks noGrp="1"/>
          </p:cNvSpPr>
          <p:nvPr>
            <p:ph type="title"/>
          </p:nvPr>
        </p:nvSpPr>
        <p:spPr/>
        <p:txBody>
          <a:bodyPr>
            <a:normAutofit fontScale="90000"/>
          </a:bodyPr>
          <a:lstStyle/>
          <a:p>
            <a:br>
              <a:rPr lang="en-US" sz="2800" b="1" dirty="0"/>
            </a:br>
            <a:br>
              <a:rPr lang="en-US" sz="2800" b="1" dirty="0"/>
            </a:br>
            <a:r>
              <a:rPr lang="en-US" sz="2800" b="1" dirty="0"/>
              <a:t>Most Common Venues near Neighborhood</a:t>
            </a:r>
            <a:r>
              <a:rPr lang="en-US" sz="2800" dirty="0"/>
              <a:t> | Using Clustering</a:t>
            </a:r>
            <a:br>
              <a:rPr lang="en-US" sz="2800" dirty="0"/>
            </a:br>
            <a:r>
              <a:rPr lang="en-US" sz="2000" dirty="0"/>
              <a:t>Work Flow:</a:t>
            </a:r>
            <a:br>
              <a:rPr lang="en-US" sz="2000" dirty="0"/>
            </a:br>
            <a:r>
              <a:rPr lang="en-US" sz="2000" dirty="0"/>
              <a:t>Using credentials of Foursquare API features of near-by places of the neighborhoods would be mined. Due to http request limitations the number of places per neighborhood parameter would reasonably be set to 100 and the radius parameter would be set to 500.</a:t>
            </a:r>
            <a:br>
              <a:rPr lang="en-US" sz="2000" dirty="0"/>
            </a:br>
            <a:r>
              <a:rPr lang="en-US" sz="2000" dirty="0"/>
              <a:t>would </a:t>
            </a:r>
            <a:r>
              <a:rPr lang="en-US" sz="2200" dirty="0"/>
              <a:t>be set to 500</a:t>
            </a:r>
            <a:r>
              <a:rPr lang="en-US" dirty="0"/>
              <a:t>.</a:t>
            </a:r>
            <a:br>
              <a:rPr lang="en-US" dirty="0"/>
            </a:br>
            <a:endParaRPr lang="en-US" sz="2800" dirty="0"/>
          </a:p>
        </p:txBody>
      </p:sp>
      <p:pic>
        <p:nvPicPr>
          <p:cNvPr id="5" name="Content Placeholder 4">
            <a:extLst>
              <a:ext uri="{FF2B5EF4-FFF2-40B4-BE49-F238E27FC236}">
                <a16:creationId xmlns:a16="http://schemas.microsoft.com/office/drawing/2014/main" id="{1A59830E-5B08-40BB-868D-ECB6EFFCD7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82435" y="2327563"/>
            <a:ext cx="8756073" cy="4165312"/>
          </a:xfrm>
        </p:spPr>
      </p:pic>
    </p:spTree>
    <p:extLst>
      <p:ext uri="{BB962C8B-B14F-4D97-AF65-F5344CB8AC3E}">
        <p14:creationId xmlns:p14="http://schemas.microsoft.com/office/powerpoint/2010/main" val="2152868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EA28E-8821-410A-BA3D-25B95282DC35}"/>
              </a:ext>
            </a:extLst>
          </p:cNvPr>
          <p:cNvSpPr>
            <a:spLocks noGrp="1"/>
          </p:cNvSpPr>
          <p:nvPr>
            <p:ph type="title"/>
          </p:nvPr>
        </p:nvSpPr>
        <p:spPr/>
        <p:txBody>
          <a:bodyPr>
            <a:normAutofit fontScale="90000"/>
          </a:bodyPr>
          <a:lstStyle/>
          <a:p>
            <a:r>
              <a:rPr lang="en-US" sz="3100" dirty="0"/>
              <a:t>Results Section</a:t>
            </a:r>
            <a:br>
              <a:rPr lang="en-US" sz="3100" dirty="0"/>
            </a:br>
            <a:r>
              <a:rPr lang="en-US" sz="3100" b="1" dirty="0"/>
              <a:t>Map of Clusters in Scarborough</a:t>
            </a:r>
            <a:br>
              <a:rPr lang="en-US" dirty="0"/>
            </a:br>
            <a:endParaRPr lang="en-US" dirty="0"/>
          </a:p>
        </p:txBody>
      </p:sp>
      <p:pic>
        <p:nvPicPr>
          <p:cNvPr id="5" name="Content Placeholder 4">
            <a:extLst>
              <a:ext uri="{FF2B5EF4-FFF2-40B4-BE49-F238E27FC236}">
                <a16:creationId xmlns:a16="http://schemas.microsoft.com/office/drawing/2014/main" id="{83068CB8-9FE9-4F20-8EC9-243E7A24AC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46740" y="1825625"/>
            <a:ext cx="7698520" cy="4351338"/>
          </a:xfrm>
        </p:spPr>
      </p:pic>
    </p:spTree>
    <p:extLst>
      <p:ext uri="{BB962C8B-B14F-4D97-AF65-F5344CB8AC3E}">
        <p14:creationId xmlns:p14="http://schemas.microsoft.com/office/powerpoint/2010/main" val="4242098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D2CA8-C46B-4F33-ADC2-4F9AF5782D34}"/>
              </a:ext>
            </a:extLst>
          </p:cNvPr>
          <p:cNvSpPr>
            <a:spLocks noGrp="1"/>
          </p:cNvSpPr>
          <p:nvPr>
            <p:ph type="title"/>
          </p:nvPr>
        </p:nvSpPr>
        <p:spPr/>
        <p:txBody>
          <a:bodyPr>
            <a:normAutofit/>
          </a:bodyPr>
          <a:lstStyle/>
          <a:p>
            <a:r>
              <a:rPr lang="en-US" sz="2800" b="1" dirty="0"/>
              <a:t>Average Housing Price by Clusters in Scarborough</a:t>
            </a:r>
            <a:endParaRPr lang="en-US" sz="2800" dirty="0"/>
          </a:p>
        </p:txBody>
      </p:sp>
      <p:pic>
        <p:nvPicPr>
          <p:cNvPr id="5" name="Content Placeholder 4">
            <a:extLst>
              <a:ext uri="{FF2B5EF4-FFF2-40B4-BE49-F238E27FC236}">
                <a16:creationId xmlns:a16="http://schemas.microsoft.com/office/drawing/2014/main" id="{92B99C22-D16C-4671-9C68-E3BC17E7D4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825625"/>
            <a:ext cx="10827326" cy="4351338"/>
          </a:xfrm>
        </p:spPr>
      </p:pic>
    </p:spTree>
    <p:extLst>
      <p:ext uri="{BB962C8B-B14F-4D97-AF65-F5344CB8AC3E}">
        <p14:creationId xmlns:p14="http://schemas.microsoft.com/office/powerpoint/2010/main" val="6263223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D4C10-EF4D-4376-AEF6-9BC30063E7D3}"/>
              </a:ext>
            </a:extLst>
          </p:cNvPr>
          <p:cNvSpPr>
            <a:spLocks noGrp="1"/>
          </p:cNvSpPr>
          <p:nvPr>
            <p:ph type="title"/>
          </p:nvPr>
        </p:nvSpPr>
        <p:spPr/>
        <p:txBody>
          <a:bodyPr/>
          <a:lstStyle/>
          <a:p>
            <a:r>
              <a:rPr lang="en-US" b="1" dirty="0"/>
              <a:t>School Ratings by Clusters in Scarborough</a:t>
            </a:r>
            <a:endParaRPr lang="en-US" dirty="0"/>
          </a:p>
        </p:txBody>
      </p:sp>
      <p:pic>
        <p:nvPicPr>
          <p:cNvPr id="5" name="Content Placeholder 4">
            <a:extLst>
              <a:ext uri="{FF2B5EF4-FFF2-40B4-BE49-F238E27FC236}">
                <a16:creationId xmlns:a16="http://schemas.microsoft.com/office/drawing/2014/main" id="{4C841276-3ED0-49DC-B6A0-73363B6396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25625"/>
            <a:ext cx="10633364" cy="4351338"/>
          </a:xfrm>
        </p:spPr>
      </p:pic>
    </p:spTree>
    <p:extLst>
      <p:ext uri="{BB962C8B-B14F-4D97-AF65-F5344CB8AC3E}">
        <p14:creationId xmlns:p14="http://schemas.microsoft.com/office/powerpoint/2010/main" val="32948861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45</Words>
  <Application>Microsoft Office PowerPoint</Application>
  <PresentationFormat>Widescreen</PresentationFormat>
  <Paragraphs>12</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Lincoln-ProximaNova-Reg</vt:lpstr>
      <vt:lpstr>Office Theme</vt:lpstr>
      <vt:lpstr>Capstone Project – The Battle of Neighborhoods | Finding a Better Place in Scarborough, Toronto </vt:lpstr>
      <vt:lpstr>1. Introduction: The purpose of this Capstone Project is to help people in exploring better facilities around their neighborhood. It will help people making smart and efficient decision on selecting great neighborhood out of numbers of other neighborhoods in Scarborough, Toronto. Lots of people are migrating to various states of Canada and needed lots of research for good housing prices and reupdated schools for their children. This project is for those people who are looking for better neighborhoods. For ease of accessing to Cafe, School, Super market, medical shops, grocery shops, mall, theatre, hospital, like minded people, etc. This Capstone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freash and waste water and excrement conveyed in sewers and recreational facilities. It will help people to get awareness of the area and neighborhood before moving to a new city, state, country or place for their work or to start a new fresh life. </vt:lpstr>
      <vt:lpstr>                   2. Data Section Data Link: https://en.wikipedia.org/wiki/List_of_postal_codes_of_Canada:_M Will use Scarborough dataset which we scrapped from Wikipedia on Week 3. Dataset consisting of latitude and longitude, zip codes. Foursquare API Data: We will need data about different venues in different neighborhoods of that specific borough. 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 After finding the list of neighborhoods, we then connect to the Foursquare API to gather information about venues inside each and every neighborhood. For each neighborhood, we have chosen the radius to be 100 meter. The data retrieved from Foursquare contained information of venues within a specified distance of the longitude and latitude of the postcodes. The information obtained per venue as follows: 1.NEIGHBORHOOD 2.NEIGHBORHOOD LATITUDE 3.NEIGHBORHOOD LONGITUDE 4.VENUE 5.NAME OF THE VENUE 6.VENUE LATITUDE 7.VENUE LONGITUDE 8.VENUE CATEGORY                  </vt:lpstr>
      <vt:lpstr>MAP OF SCARBOROUGH</vt:lpstr>
      <vt:lpstr>   3. Methodology Section Clustering Approach: To compare the similarities of two cities, we decided to explore neighborhoods, segment them, and group them into clusters to find similar neighborhoods in a big city like New York and Toronto. To be able to do that, we need to cluster data which is a form of unsupervised machine learning: k-means clustering algorithm. </vt:lpstr>
      <vt:lpstr>  Most Common Venues near Neighborhood | Using Clustering Work Flow: Using credentials of Foursquare API features of near-by places of the neighborhoods would be mined. Due to http request limitations the number of places per neighborhood parameter would reasonably be set to 100 and the radius parameter would be set to 500. would be set to 500. </vt:lpstr>
      <vt:lpstr>Results Section Map of Clusters in Scarborough </vt:lpstr>
      <vt:lpstr>Average Housing Price by Clusters in Scarborough</vt:lpstr>
      <vt:lpstr>School Ratings by Clusters in Scarborough</vt:lpstr>
      <vt:lpstr>The Location: 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 Foursquare API: This Capstone project have used Four-square API as its prime data gathering source as it has a database of millions of places, especially their places API which provides the ability to perform location search, location sharing and details about a business. </vt:lpstr>
      <vt:lpstr>5. Discussion Section Problem Which Tried to Solve: The major purpose of this project, is to suggest a better neighborhood in a new city for the person who are shifting there. Social presence in society in terms of like minded people. Connectivity to the airport, bus stand, city center, markets and other daily needs things nearby. Sorted list of house in terms of housing prices in a ascending or descending order Sorted list of schools in terms of location, fees, rating and reviews </vt:lpstr>
      <vt:lpstr>        6. Conclusion Section In this Capstone project, using k-means cluster algorithm I separated the neighborhood into 10(Ten) different clusters and for 103 different latitude and longitude from dataset, which have very-similar neighborhoods around them. Using the charts above results presented to a particular neighborhood based on average house prices and school rating have been made. I feel rewarded with the efforts and believe this course with all the topics covered is well worthy of appreciation. This project has shown me a practical application to resolve a real situation that has impacting personal and financial impact using Data Science tools. The mapping with Folium is a very powerful technique to consolidate information and make the analysis and decision better with confidence. Future Works: This Capstone project can be continued for making it more precise in terms to find best house in Scarborough. Best means on the basis of all required things(daily needs or things we need to live a better life) around and also in terms of cost effective.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 | Finding a Better Place in Scarborough, Toronto </dc:title>
  <dc:creator>nagaprudhvikolla1997@gmail.com</dc:creator>
  <cp:lastModifiedBy>nagaprudhvikolla1997@gmail.com</cp:lastModifiedBy>
  <cp:revision>14</cp:revision>
  <dcterms:created xsi:type="dcterms:W3CDTF">2020-04-17T08:52:01Z</dcterms:created>
  <dcterms:modified xsi:type="dcterms:W3CDTF">2020-04-17T09:17:14Z</dcterms:modified>
</cp:coreProperties>
</file>

<file path=docProps/thumbnail.jpeg>
</file>